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86" r:id="rId5"/>
    <p:sldId id="259" r:id="rId6"/>
    <p:sldId id="260" r:id="rId7"/>
    <p:sldId id="261" r:id="rId8"/>
    <p:sldId id="262" r:id="rId9"/>
    <p:sldId id="264" r:id="rId10"/>
    <p:sldId id="265" r:id="rId11"/>
    <p:sldId id="269" r:id="rId12"/>
    <p:sldId id="266" r:id="rId13"/>
    <p:sldId id="267" r:id="rId14"/>
    <p:sldId id="271" r:id="rId15"/>
    <p:sldId id="274" r:id="rId16"/>
    <p:sldId id="275" r:id="rId17"/>
    <p:sldId id="278" r:id="rId18"/>
    <p:sldId id="279" r:id="rId19"/>
    <p:sldId id="280" r:id="rId20"/>
    <p:sldId id="276" r:id="rId21"/>
    <p:sldId id="277" r:id="rId22"/>
    <p:sldId id="284" r:id="rId23"/>
    <p:sldId id="285" r:id="rId24"/>
    <p:sldId id="283" r:id="rId25"/>
    <p:sldId id="281" r:id="rId26"/>
    <p:sldId id="28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C85F-6545-4F40-8FB0-FAD56CCCEF6A}" type="datetimeFigureOut">
              <a:rPr lang="nl-NL" smtClean="0"/>
              <a:t>22-8-2022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1D27-8530-4DF7-A86B-AC73E7C6AA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5338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C85F-6545-4F40-8FB0-FAD56CCCEF6A}" type="datetimeFigureOut">
              <a:rPr lang="nl-NL" smtClean="0"/>
              <a:t>22-8-2022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1D27-8530-4DF7-A86B-AC73E7C6AA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5113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C85F-6545-4F40-8FB0-FAD56CCCEF6A}" type="datetimeFigureOut">
              <a:rPr lang="nl-NL" smtClean="0"/>
              <a:t>22-8-2022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1D27-8530-4DF7-A86B-AC73E7C6AA4A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87235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C85F-6545-4F40-8FB0-FAD56CCCEF6A}" type="datetimeFigureOut">
              <a:rPr lang="nl-NL" smtClean="0"/>
              <a:t>22-8-2022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1D27-8530-4DF7-A86B-AC73E7C6AA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3269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C85F-6545-4F40-8FB0-FAD56CCCEF6A}" type="datetimeFigureOut">
              <a:rPr lang="nl-NL" smtClean="0"/>
              <a:t>22-8-2022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1D27-8530-4DF7-A86B-AC73E7C6AA4A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5138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C85F-6545-4F40-8FB0-FAD56CCCEF6A}" type="datetimeFigureOut">
              <a:rPr lang="nl-NL" smtClean="0"/>
              <a:t>22-8-2022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1D27-8530-4DF7-A86B-AC73E7C6AA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23345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C85F-6545-4F40-8FB0-FAD56CCCEF6A}" type="datetimeFigureOut">
              <a:rPr lang="nl-NL" smtClean="0"/>
              <a:t>22-8-2022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1D27-8530-4DF7-A86B-AC73E7C6AA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51413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C85F-6545-4F40-8FB0-FAD56CCCEF6A}" type="datetimeFigureOut">
              <a:rPr lang="nl-NL" smtClean="0"/>
              <a:t>22-8-2022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1D27-8530-4DF7-A86B-AC73E7C6AA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266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C85F-6545-4F40-8FB0-FAD56CCCEF6A}" type="datetimeFigureOut">
              <a:rPr lang="nl-NL" smtClean="0"/>
              <a:t>22-8-2022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1D27-8530-4DF7-A86B-AC73E7C6AA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9205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C85F-6545-4F40-8FB0-FAD56CCCEF6A}" type="datetimeFigureOut">
              <a:rPr lang="nl-NL" smtClean="0"/>
              <a:t>22-8-2022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1D27-8530-4DF7-A86B-AC73E7C6AA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1002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C85F-6545-4F40-8FB0-FAD56CCCEF6A}" type="datetimeFigureOut">
              <a:rPr lang="nl-NL" smtClean="0"/>
              <a:t>22-8-2022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1D27-8530-4DF7-A86B-AC73E7C6AA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9682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C85F-6545-4F40-8FB0-FAD56CCCEF6A}" type="datetimeFigureOut">
              <a:rPr lang="nl-NL" smtClean="0"/>
              <a:t>22-8-2022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1D27-8530-4DF7-A86B-AC73E7C6AA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6773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C85F-6545-4F40-8FB0-FAD56CCCEF6A}" type="datetimeFigureOut">
              <a:rPr lang="nl-NL" smtClean="0"/>
              <a:t>22-8-2022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1D27-8530-4DF7-A86B-AC73E7C6AA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4813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C85F-6545-4F40-8FB0-FAD56CCCEF6A}" type="datetimeFigureOut">
              <a:rPr lang="nl-NL" smtClean="0"/>
              <a:t>22-8-2022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1D27-8530-4DF7-A86B-AC73E7C6AA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4637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C85F-6545-4F40-8FB0-FAD56CCCEF6A}" type="datetimeFigureOut">
              <a:rPr lang="nl-NL" smtClean="0"/>
              <a:t>22-8-2022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1D27-8530-4DF7-A86B-AC73E7C6AA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284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C85F-6545-4F40-8FB0-FAD56CCCEF6A}" type="datetimeFigureOut">
              <a:rPr lang="nl-NL" smtClean="0"/>
              <a:t>22-8-2022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1D27-8530-4DF7-A86B-AC73E7C6AA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986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C85F-6545-4F40-8FB0-FAD56CCCEF6A}" type="datetimeFigureOut">
              <a:rPr lang="nl-NL" smtClean="0"/>
              <a:t>22-8-2022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C661D27-8530-4DF7-A86B-AC73E7C6AA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1436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E5BEB4-CF5E-3AF2-E2F4-B7C4E41B92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Voorkomen van ongevallen en EHBO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BD7463C-CA21-DD19-F8B6-8F92C09D14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6: Hoofdstuk 7 Stoornissen in het bewustzijn</a:t>
            </a:r>
          </a:p>
        </p:txBody>
      </p:sp>
    </p:spTree>
    <p:extLst>
      <p:ext uri="{BB962C8B-B14F-4D97-AF65-F5344CB8AC3E}">
        <p14:creationId xmlns:p14="http://schemas.microsoft.com/office/powerpoint/2010/main" val="2054841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E85447-B2AE-2B8E-C712-CECC625CB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82600"/>
            <a:ext cx="8596668" cy="1320800"/>
          </a:xfrm>
        </p:spPr>
        <p:txBody>
          <a:bodyPr/>
          <a:lstStyle/>
          <a:p>
            <a:r>
              <a:rPr lang="nl-NL" dirty="0"/>
              <a:t>Oververhitting </a:t>
            </a:r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65DA559B-7942-C1C9-B1D8-B5966E50D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240404"/>
              </p:ext>
            </p:extLst>
          </p:nvPr>
        </p:nvGraphicFramePr>
        <p:xfrm>
          <a:off x="677334" y="1143000"/>
          <a:ext cx="10238316" cy="549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9158">
                  <a:extLst>
                    <a:ext uri="{9D8B030D-6E8A-4147-A177-3AD203B41FA5}">
                      <a16:colId xmlns:a16="http://schemas.microsoft.com/office/drawing/2014/main" val="575141274"/>
                    </a:ext>
                  </a:extLst>
                </a:gridCol>
                <a:gridCol w="5119158">
                  <a:extLst>
                    <a:ext uri="{9D8B030D-6E8A-4147-A177-3AD203B41FA5}">
                      <a16:colId xmlns:a16="http://schemas.microsoft.com/office/drawing/2014/main" val="27914788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Hitte uitputting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Hitteberoerte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316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Het slachtoffer zweet veel</a:t>
                      </a:r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Het slachtoffer heeft een hoge lichaamstemperatuur (soms wel 41 graden of hoger)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7286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Het slachtoffer ziet bleek of rood</a:t>
                      </a:r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Het slachtoffer gedraagt zich vreemd, is verward, bang en kan hallucinaties hebben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4366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Het slachtoffer heeft hoofdpijn, is duizelig en moet soms braken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Het slachtoffer heeft hoofdpijn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591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Het slachtoffer is erg moe en voelt zich slap</a:t>
                      </a:r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Het slachtoffer zweet niet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217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Het slachtoffer kan last hebben van spierkrampen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Het slachtoffer heeft een droge rode huid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50774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Het slachtoffer heeft een snelle hartslag en moeilijke ademhaling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87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Het slachtoffer is misselijk, vermoeidheid en voelt zich slap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855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Het slachtoffer kan buiten bewustzijn raken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571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633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A97AD3-5F60-C6BF-2E98-CD5CBCF33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behandel je oververhitting?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905503-CB63-B0DA-F0CA-4BDBADDFA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Leg het slachtoffer in een koele ruimte of geef extra schaduw</a:t>
            </a:r>
          </a:p>
          <a:p>
            <a:r>
              <a:rPr lang="nl-NL" dirty="0"/>
              <a:t>Bij verminderd bewustzijn bel 112</a:t>
            </a:r>
          </a:p>
          <a:p>
            <a:r>
              <a:rPr lang="nl-NL" dirty="0"/>
              <a:t>Leg natte doeken op het slachtoffer die je iedere 2 minuten vervangt</a:t>
            </a:r>
          </a:p>
          <a:p>
            <a:r>
              <a:rPr lang="nl-NL" dirty="0"/>
              <a:t>Geef het slachtoffer geen eten of drinken (ook geen koude dranken) </a:t>
            </a:r>
          </a:p>
        </p:txBody>
      </p:sp>
      <p:pic>
        <p:nvPicPr>
          <p:cNvPr id="8194" name="Picture 2" descr="EHBO tip Oververhitting">
            <a:extLst>
              <a:ext uri="{FF2B5EF4-FFF2-40B4-BE49-F238E27FC236}">
                <a16:creationId xmlns:a16="http://schemas.microsoft.com/office/drawing/2014/main" id="{BF98DC0A-CFB0-33A5-7F90-43579A226F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096" y="3908024"/>
            <a:ext cx="3833812" cy="2713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556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FCAAD7-5C00-40DB-F5E0-06A580E39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Flauwte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2EBCE2-0CD8-6F2E-26F1-A83D18AC4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Kortdurend verlies van bewustzijn </a:t>
            </a:r>
          </a:p>
          <a:p>
            <a:r>
              <a:rPr lang="nl-NL" dirty="0"/>
              <a:t>Oorzaak is vaak schrik, slecht gegeten, iets zien waar je niet tegen kan, snel opstaan, pijn</a:t>
            </a:r>
          </a:p>
          <a:p>
            <a:r>
              <a:rPr lang="nl-NL" dirty="0"/>
              <a:t>Slachtoffer ziet vaak zwarte vlekken voor de ogen of een hele heldere wereld en voelt zich duizelig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9218" name="Picture 2" descr="Wat moet je doen bij flauwvallen | Lees op Huisarts.nl">
            <a:extLst>
              <a:ext uri="{FF2B5EF4-FFF2-40B4-BE49-F238E27FC236}">
                <a16:creationId xmlns:a16="http://schemas.microsoft.com/office/drawing/2014/main" id="{07C723C8-4B00-4D89-D772-F29A9D057A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825" y="3890963"/>
            <a:ext cx="3314700" cy="2254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8877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8BE2F7-3456-7623-B546-4FF7BD6EA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Behandeling flauwte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D632C3B-19B7-EE68-90BD-9E3055F26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Rustig wakker laten worden op de grond</a:t>
            </a:r>
          </a:p>
          <a:p>
            <a:r>
              <a:rPr lang="nl-NL" dirty="0"/>
              <a:t>Langzaam overeind komen en een aantal minuten laten zitten totdat het slachtoffer zich weer helemaal goed voelt</a:t>
            </a:r>
          </a:p>
          <a:p>
            <a:r>
              <a:rPr lang="nl-NL" dirty="0"/>
              <a:t>Behandel letsel door flauwte bv pijnlijke knie, tand door de lip</a:t>
            </a:r>
          </a:p>
          <a:p>
            <a:r>
              <a:rPr lang="nl-NL" dirty="0"/>
              <a:t>Bel 112 als het slachtoffer druk of pijn op de borst heeft, de duizeligheid niet wegtrekt naar paar minuten rustig rechtop zitten, opnieuw flauwvallen</a:t>
            </a:r>
          </a:p>
        </p:txBody>
      </p:sp>
      <p:pic>
        <p:nvPicPr>
          <p:cNvPr id="10242" name="Picture 2" descr="Wat als je je duizelig voelt tijdens de zwangerschap? - Libelle Mama">
            <a:extLst>
              <a:ext uri="{FF2B5EF4-FFF2-40B4-BE49-F238E27FC236}">
                <a16:creationId xmlns:a16="http://schemas.microsoft.com/office/drawing/2014/main" id="{B8C5EBC9-C4C5-7B07-3E78-067168FA09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2413" y="4280587"/>
            <a:ext cx="3186112" cy="2120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4001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4BF5A0-D85C-E20A-A51D-316D4F091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5 minuten pauze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8E4C430-6D17-A859-CEBB-6F3710BDC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2290" name="Picture 2" descr="Regels in 2022 voor werktijden en rusttijden (voor werkgevers)">
            <a:extLst>
              <a:ext uri="{FF2B5EF4-FFF2-40B4-BE49-F238E27FC236}">
                <a16:creationId xmlns:a16="http://schemas.microsoft.com/office/drawing/2014/main" id="{BF656986-862F-8941-C418-0DA729D9D6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142" y="2055814"/>
            <a:ext cx="7549687" cy="3969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0045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D4DFF2-A50F-041D-BE2E-307507088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Shock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C34E12-2D27-F49B-2D40-3AC1BEA88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Een (tijdelijke) slechte doorbloeding van het lichaam die dodelijk kan zijn</a:t>
            </a:r>
          </a:p>
          <a:p>
            <a:r>
              <a:rPr lang="nl-NL" dirty="0"/>
              <a:t>Oorzaak bv</a:t>
            </a:r>
          </a:p>
          <a:p>
            <a:pPr lvl="1"/>
            <a:r>
              <a:rPr lang="nl-NL" dirty="0"/>
              <a:t>Veel bloedverlies</a:t>
            </a:r>
          </a:p>
          <a:p>
            <a:pPr lvl="1"/>
            <a:r>
              <a:rPr lang="nl-NL" dirty="0"/>
              <a:t>Ernstige allergische reactie </a:t>
            </a:r>
          </a:p>
          <a:p>
            <a:r>
              <a:rPr lang="nl-NL" dirty="0"/>
              <a:t>Symptomen</a:t>
            </a:r>
          </a:p>
          <a:p>
            <a:pPr lvl="1"/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Is onrustig en angstig;</a:t>
            </a:r>
          </a:p>
          <a:p>
            <a:pPr lvl="1"/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Heeft een bleke, koude, klamme/zweterige huid;</a:t>
            </a:r>
          </a:p>
          <a:p>
            <a:pPr lvl="1"/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Heeft een misselijk/ziek gevoel, maakt een zieke indruk;</a:t>
            </a:r>
          </a:p>
          <a:p>
            <a:pPr lvl="1"/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Heeft dorst en is krachteloos.</a:t>
            </a:r>
          </a:p>
          <a:p>
            <a:pPr lvl="1"/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Krijgt een verminderd bewustzijn of raakt bewusteloos.</a:t>
            </a:r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  <p:pic>
        <p:nvPicPr>
          <p:cNvPr id="15362" name="Picture 2" descr="Hoe ontstaat een shock? | EHBOcursus.nl">
            <a:extLst>
              <a:ext uri="{FF2B5EF4-FFF2-40B4-BE49-F238E27FC236}">
                <a16:creationId xmlns:a16="http://schemas.microsoft.com/office/drawing/2014/main" id="{EC85A4F1-2854-68B2-31B0-DAECBE2E60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2426" y="3952979"/>
            <a:ext cx="3252788" cy="2164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36660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B4DC2C-3510-F0C4-B6B4-FCA7B8F5C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Behandeling shock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B6ED49-9EEB-9E71-D7C1-E29160C45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Bij een bloeding oefen je druk uit op de wond om het bloeden zoveel mogelijk te stoppen.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Bel 112 of laat een omstander 112 bellen en geef aan dat het om een shock gaat.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Laat het slachtoffer gaan liggen. Dit mag ook op de zij of met opgetrokken knieën.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Zorg ervoor dat het slachtoffer zich niet inspant.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Voorkom dat het slachtoffer onderkoeld raakt door bijvoorbeeld (</a:t>
            </a:r>
            <a:r>
              <a:rPr lang="nl-NL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reddings</a:t>
            </a: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)dekens te gebruiken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Laat het slachtoffer niet drinken of eten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Controleer regelmatig de ademhaling en het bewustzijn en acteer als hier problemen ontstaan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96627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48829F-49A2-AAE2-8D20-C35CCA1F7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Ernstige allergische reactie/anafylactische shock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EEF16D4-0DDB-6878-29BD-EC4E57AF3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Overdreven reactie op lichaamsvreemde stof die vaak niet schadelijk voor je is. Bv pinda’s </a:t>
            </a:r>
          </a:p>
          <a:p>
            <a:r>
              <a:rPr lang="nl-NL" dirty="0"/>
              <a:t>Symptomen</a:t>
            </a:r>
          </a:p>
          <a:p>
            <a:pPr lvl="1"/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Het slachtoffer is onrustig en angstig</a:t>
            </a:r>
          </a:p>
          <a:p>
            <a:pPr lvl="1"/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Er is sprake van misselijkheid, duizeligheid, braken, vlekken, jeuk, roodheid en/of ademnood</a:t>
            </a:r>
          </a:p>
          <a:p>
            <a:pPr lvl="1"/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Soms is er sprake van verminderd bewustzijn, spierkrampen, bewegingsonrust of verwardheid</a:t>
            </a:r>
          </a:p>
          <a:p>
            <a:pPr lvl="1"/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Na een steek van een insect kan er ook sprake zijn van zwelling</a:t>
            </a:r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  <p:pic>
        <p:nvPicPr>
          <p:cNvPr id="17410" name="Picture 2" descr="Anafylaxie - Wikipedia">
            <a:extLst>
              <a:ext uri="{FF2B5EF4-FFF2-40B4-BE49-F238E27FC236}">
                <a16:creationId xmlns:a16="http://schemas.microsoft.com/office/drawing/2014/main" id="{7C22826B-3B70-3DF2-AD34-44CC505D37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3563" y="3862388"/>
            <a:ext cx="1800225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11266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D9FB61-9E07-8E70-A81F-078564D58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Behandeling ernstige allergische reactie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8573B54-AD95-53A1-9282-CB05D234C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Bel 112 bij heftige reactie of bij allergische reactie in mond, keel, hals</a:t>
            </a:r>
          </a:p>
          <a:p>
            <a:r>
              <a:rPr lang="nl-NL" dirty="0"/>
              <a:t>Gebruik </a:t>
            </a:r>
            <a:r>
              <a:rPr lang="nl-NL" dirty="0" err="1"/>
              <a:t>epipen</a:t>
            </a:r>
            <a:r>
              <a:rPr lang="nl-NL" dirty="0"/>
              <a:t> volgens voorschrift (liefst door slachtoffer zelf). Een </a:t>
            </a:r>
            <a:r>
              <a:rPr lang="nl-NL" dirty="0" err="1"/>
              <a:t>epipen</a:t>
            </a:r>
            <a:r>
              <a:rPr lang="nl-NL" dirty="0"/>
              <a:t> is pijnlijk. </a:t>
            </a:r>
          </a:p>
          <a:p>
            <a:r>
              <a:rPr lang="nl-NL" dirty="0" err="1"/>
              <a:t>Epipen</a:t>
            </a:r>
            <a:r>
              <a:rPr lang="nl-NL" dirty="0"/>
              <a:t> kan zorgen voor druk en/of pijn op de borst, duizeligheid, versnelde hartslag, hartkloppingen en in uitzonderlijke gevallen voor hartaanval</a:t>
            </a:r>
          </a:p>
          <a:p>
            <a:r>
              <a:rPr lang="nl-NL" dirty="0"/>
              <a:t>Bij milde allergische reactie bel de huisarts voor overleg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94511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E8546D-BCE9-60C7-FC4B-5CCB234B8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6C7082-FFD8-E0EA-A484-D3A9548C3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9458" name="Picture 2" descr="Epipen kopen via een online apotheek? - Onlinemedicijn">
            <a:extLst>
              <a:ext uri="{FF2B5EF4-FFF2-40B4-BE49-F238E27FC236}">
                <a16:creationId xmlns:a16="http://schemas.microsoft.com/office/drawing/2014/main" id="{6CB43AFA-EB6E-6619-9E2D-A375FAD870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1074537"/>
            <a:ext cx="9798191" cy="496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9192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144FC1-08C5-A82D-6B41-1702A4EE4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we doen vandaag?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43C3FEE-7D66-FAF7-B6C4-6460AD6B6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weten we nog? </a:t>
            </a:r>
          </a:p>
          <a:p>
            <a:r>
              <a:rPr lang="nl-NL" dirty="0"/>
              <a:t>Bonusvraag</a:t>
            </a:r>
          </a:p>
          <a:p>
            <a:r>
              <a:rPr lang="nl-NL" dirty="0"/>
              <a:t>Leerdoelen</a:t>
            </a:r>
          </a:p>
          <a:p>
            <a:r>
              <a:rPr lang="nl-NL" dirty="0"/>
              <a:t>Uitleg hoofdstuk 7 stoornissen in het bewustzijn</a:t>
            </a:r>
          </a:p>
          <a:p>
            <a:r>
              <a:rPr lang="nl-NL" dirty="0"/>
              <a:t>Opdracht</a:t>
            </a:r>
          </a:p>
          <a:p>
            <a:r>
              <a:rPr lang="nl-NL" dirty="0"/>
              <a:t>Om te onthouden en vragen </a:t>
            </a:r>
          </a:p>
          <a:p>
            <a:r>
              <a:rPr lang="nl-NL" dirty="0"/>
              <a:t>Oefenen met vaardigheden volgens planning</a:t>
            </a:r>
          </a:p>
          <a:p>
            <a:r>
              <a:rPr lang="nl-NL" dirty="0"/>
              <a:t>Oefenen met scenario’s 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2059" name="Picture 11" descr="Bewusteloos afbeeldingen, beelden en stockfoto's - iStock">
            <a:extLst>
              <a:ext uri="{FF2B5EF4-FFF2-40B4-BE49-F238E27FC236}">
                <a16:creationId xmlns:a16="http://schemas.microsoft.com/office/drawing/2014/main" id="{6C9CEEAD-8C34-0031-A476-5C9BA51C9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876" y="3978195"/>
            <a:ext cx="3100388" cy="2063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05017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9BF3B8-90AA-1812-292B-3EA31C15F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Alcoholvergiftiging (dronken)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284228-DFC3-9B04-2855-FDA9BC243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Teveel alcohol genuttigd, waardoor er vergiftiging optreedt</a:t>
            </a:r>
          </a:p>
          <a:p>
            <a:r>
              <a:rPr lang="nl-NL" dirty="0"/>
              <a:t>Lange termijn gevolgen kunnen groot zijn. Bv flink vermindering IQ, geheugenstoornissen</a:t>
            </a:r>
          </a:p>
          <a:p>
            <a:r>
              <a:rPr lang="nl-NL" dirty="0"/>
              <a:t>Symptomen:</a:t>
            </a:r>
          </a:p>
          <a:p>
            <a:pPr lvl="1"/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Als iemand dronken wordt veranderd het gedrag naar vrolijk, ongeremd, ongepast of somber worden.</a:t>
            </a:r>
          </a:p>
          <a:p>
            <a:pPr lvl="1"/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Slecht zicht, duizeligheid, slaperigheid en soms bewustzijnsverlies. Het slachtoffer heeft telkens de neiging om te dutten. </a:t>
            </a:r>
          </a:p>
          <a:p>
            <a:pPr lvl="1"/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Het slachtoffer voelt zich warm, is misselijk en geeft over of heeft het gevoel om te moeten braken. </a:t>
            </a:r>
          </a:p>
          <a:p>
            <a:pPr lvl="1"/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Een overdosis kan leiden tot een circulatiestilstand. </a:t>
            </a:r>
          </a:p>
          <a:p>
            <a:pPr lvl="1"/>
            <a:endParaRPr lang="nl-NL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908589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702E05-C369-0727-B366-587758E5D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behandel je een alcoholvergiftiging?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964160-7EC4-3206-34D6-703CF23E1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 of laat 112 bellen als het slachtoffer buiten bewustzijn is. 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Probeer erachter te komen of er een ander probleem kan spelen met vergelijkbare symptomen zoals diabetes mellitus. 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Vermijd afkoeling door het slachtoffer af te dekken met dekens of een extra jas. 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Laat een dronken slachtoffer zijn roes uitslapen, maar controleer regelmatig de ademhaling. 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Leg een slapend of bewusteloosheid slachtoffer bij voorkeur op zijn zij (stabiele zijligging), omdat er kans is op braken. Braken geeft verstikkingsgevaar.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Waarschuw de politie als een dronken iemand deel wil nemen aan het verkeer.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386" name="Picture 2" descr="Nachtelijke fietsers zijn bijna allemaal dronken | Radio 1">
            <a:extLst>
              <a:ext uri="{FF2B5EF4-FFF2-40B4-BE49-F238E27FC236}">
                <a16:creationId xmlns:a16="http://schemas.microsoft.com/office/drawing/2014/main" id="{CAF4CD18-1820-3285-450A-6E068ADF34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7813" y="4927601"/>
            <a:ext cx="2714625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68425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D7523B-6CF9-A317-A9F7-F9A06792D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Beroerte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A3C087-AC20-5EA8-442E-27F9C0606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Stopt (tijdelijk) toevoer van bloed naar de hersenen </a:t>
            </a:r>
          </a:p>
          <a:p>
            <a:r>
              <a:rPr lang="nl-NL" dirty="0"/>
              <a:t>Herseninfarct</a:t>
            </a:r>
          </a:p>
          <a:p>
            <a:pPr lvl="1"/>
            <a:r>
              <a:rPr lang="nl-NL" dirty="0"/>
              <a:t>Verstopt bloedvat door stolsel waardoor bloed niet verder kan stromen </a:t>
            </a:r>
          </a:p>
          <a:p>
            <a:r>
              <a:rPr lang="nl-NL" dirty="0"/>
              <a:t>TIA</a:t>
            </a:r>
          </a:p>
          <a:p>
            <a:pPr lvl="1"/>
            <a:r>
              <a:rPr lang="nl-NL" dirty="0"/>
              <a:t>Verstopt bloedvat door stolsel die weer oplost </a:t>
            </a:r>
          </a:p>
          <a:p>
            <a:r>
              <a:rPr lang="nl-NL" dirty="0"/>
              <a:t>Hersenbloeding</a:t>
            </a:r>
          </a:p>
          <a:p>
            <a:pPr lvl="1"/>
            <a:r>
              <a:rPr lang="nl-NL" dirty="0"/>
              <a:t>Kapot bloedvat waardoor bloed in hersenweefsel sijpelt </a:t>
            </a:r>
          </a:p>
          <a:p>
            <a:endParaRPr lang="nl-NL" dirty="0"/>
          </a:p>
          <a:p>
            <a:r>
              <a:rPr lang="nl-NL" dirty="0"/>
              <a:t>Bel bij een beroerte altijd 112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F7E8861-CD87-FDB7-4A57-592EE46BB9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6329" y="4191001"/>
            <a:ext cx="1770392" cy="2137584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62E62475-6562-0C63-E315-536AB814AD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6329" y="358775"/>
            <a:ext cx="1767946" cy="2144934"/>
          </a:xfrm>
          <a:prstGeom prst="rect">
            <a:avLst/>
          </a:prstGeom>
        </p:spPr>
      </p:pic>
      <p:pic>
        <p:nvPicPr>
          <p:cNvPr id="20482" name="Picture 2" descr="TIA | Hartstichting">
            <a:extLst>
              <a:ext uri="{FF2B5EF4-FFF2-40B4-BE49-F238E27FC236}">
                <a16:creationId xmlns:a16="http://schemas.microsoft.com/office/drawing/2014/main" id="{FE54AE97-5A94-93DF-5A17-EC6E77419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6329" y="2789459"/>
            <a:ext cx="1985842" cy="1115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38300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BE764F-2005-37F7-785E-36FF020AE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Symptomen beroerte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73E473A-0758-314B-8F71-4F7B7E6BB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6189512-0DA0-B76E-6E66-FB7EF0F59B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3707" y="2502680"/>
            <a:ext cx="6048693" cy="33824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79885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C06351-C7B6-78E9-258D-2DF52CBA3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3AA593-A3C9-8430-A732-5D8800455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heb je deze les geleerd?</a:t>
            </a:r>
          </a:p>
          <a:p>
            <a:r>
              <a:rPr lang="nl-NL" dirty="0"/>
              <a:t>Zie bijlage les 6: Afsluiter  </a:t>
            </a:r>
          </a:p>
          <a:p>
            <a:r>
              <a:rPr lang="nl-NL" dirty="0"/>
              <a:t>Volgende week: hoofdstuk 8 Vergiftiging </a:t>
            </a:r>
          </a:p>
          <a:p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0E15B951-3C46-A002-8B58-6F349A47F1C7}"/>
              </a:ext>
            </a:extLst>
          </p:cNvPr>
          <p:cNvSpPr txBox="1"/>
          <p:nvPr/>
        </p:nvSpPr>
        <p:spPr>
          <a:xfrm>
            <a:off x="6194066" y="4927601"/>
            <a:ext cx="2576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0070C0"/>
                </a:solidFill>
              </a:rPr>
              <a:t>Wat doe je? </a:t>
            </a:r>
          </a:p>
        </p:txBody>
      </p:sp>
      <p:pic>
        <p:nvPicPr>
          <p:cNvPr id="21506" name="Picture 2" descr="Vergiftiging kind: help, wat moet je doen? - Zwangerschapsloket">
            <a:extLst>
              <a:ext uri="{FF2B5EF4-FFF2-40B4-BE49-F238E27FC236}">
                <a16:creationId xmlns:a16="http://schemas.microsoft.com/office/drawing/2014/main" id="{DBD4BE14-F7AF-2182-9B6B-01557A51F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1227" y="3426342"/>
            <a:ext cx="3152573" cy="1964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9484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F3BC50-62A8-884D-9F66-93BE21B93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Om te onthouden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BC3F74-451F-9DD4-21D4-394E2B66F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Bel 112 bij bewusteloosheid die niet snel verbeterd of verergert</a:t>
            </a:r>
          </a:p>
          <a:p>
            <a:r>
              <a:rPr lang="nl-NL" dirty="0"/>
              <a:t>Bel 112 bij pijn/druk op de borst en ernstige kortademigheid die niet verdwijnt na een paar minuten rustig zitten</a:t>
            </a:r>
          </a:p>
          <a:p>
            <a:r>
              <a:rPr lang="nl-NL" dirty="0"/>
              <a:t>Bel 112 bij een allergische reactie in de keel, nek, mond</a:t>
            </a:r>
          </a:p>
          <a:p>
            <a:r>
              <a:rPr lang="nl-NL" dirty="0"/>
              <a:t>Een beroerte herken je aan een scheve mond, lamme arm en moeilijk spreken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23554" name="Picture 2" descr="1001 Veilige wachtwoorden onthouden | Rhino's place - hulp Windows,  Veiligheid en TC">
            <a:extLst>
              <a:ext uri="{FF2B5EF4-FFF2-40B4-BE49-F238E27FC236}">
                <a16:creationId xmlns:a16="http://schemas.microsoft.com/office/drawing/2014/main" id="{05F9930C-69BF-FBC8-A65D-A045BC399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8275" y="4271963"/>
            <a:ext cx="215265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68843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324E76-6CD5-F2E6-D91C-250AAFA20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 voor de volgende les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6E15F2-ADD9-C4BE-C454-109D24D36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Hoofdstuk 7: Stoornissen in het bewustzijn </a:t>
            </a:r>
          </a:p>
          <a:p>
            <a:r>
              <a:rPr lang="nl-NL" dirty="0"/>
              <a:t>Volgende les Hoofdstuk 8: vergiftigingen </a:t>
            </a:r>
          </a:p>
        </p:txBody>
      </p:sp>
      <p:pic>
        <p:nvPicPr>
          <p:cNvPr id="22530" name="Picture 2" descr="Tien tips over huiswerk">
            <a:extLst>
              <a:ext uri="{FF2B5EF4-FFF2-40B4-BE49-F238E27FC236}">
                <a16:creationId xmlns:a16="http://schemas.microsoft.com/office/drawing/2014/main" id="{9861A8E7-1FF7-44CD-3AE6-C3C4A30E52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100" y="3551613"/>
            <a:ext cx="3819525" cy="2799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5063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E55CCB-B26D-EFE3-0621-6F29F1DBD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weten we nog?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480242-1B46-4044-0CD0-0CA7E91D9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Pak het a4 met de post-its</a:t>
            </a:r>
          </a:p>
          <a:p>
            <a:r>
              <a:rPr lang="nl-NL" dirty="0"/>
              <a:t>Schrijf op de post-its wat je nog weet van de vorige les, overleg ook met je groepsgenoten </a:t>
            </a:r>
          </a:p>
        </p:txBody>
      </p:sp>
      <p:pic>
        <p:nvPicPr>
          <p:cNvPr id="1026" name="Picture 2" descr="Free Post It Vector - (587 Gratis downloads)">
            <a:extLst>
              <a:ext uri="{FF2B5EF4-FFF2-40B4-BE49-F238E27FC236}">
                <a16:creationId xmlns:a16="http://schemas.microsoft.com/office/drawing/2014/main" id="{A2FAB007-9321-DFEB-180B-7CC6E140FD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875" y="3845239"/>
            <a:ext cx="3438566" cy="2403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7418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8857F6-DE39-1306-A42B-DF10F773C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Bonusvraag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1A79E9-5135-0223-478B-FFAE8A565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Hoe controleer je iemands bewustzijn?</a:t>
            </a:r>
          </a:p>
          <a:p>
            <a:r>
              <a:rPr lang="nl-NL" dirty="0"/>
              <a:t>Spreek het slachtoffer aan</a:t>
            </a:r>
          </a:p>
          <a:p>
            <a:r>
              <a:rPr lang="nl-NL" dirty="0"/>
              <a:t>Geef het slachtoffer een simpele opdracht zoals ‘Doe je ogen eens open’</a:t>
            </a:r>
          </a:p>
          <a:p>
            <a:r>
              <a:rPr lang="nl-NL" dirty="0"/>
              <a:t>Schud zachtjes aan de schouders  </a:t>
            </a:r>
          </a:p>
        </p:txBody>
      </p:sp>
      <p:pic>
        <p:nvPicPr>
          <p:cNvPr id="4" name="Picture 2" descr="Gedrag &amp; Bewustzijn » Tesorion Cybersecurity Solutions">
            <a:extLst>
              <a:ext uri="{FF2B5EF4-FFF2-40B4-BE49-F238E27FC236}">
                <a16:creationId xmlns:a16="http://schemas.microsoft.com/office/drawing/2014/main" id="{795299C5-F0D0-AC67-3E24-7A3FAC0FDC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8566" y="4288762"/>
            <a:ext cx="26098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0955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0C8080-E895-6060-5413-A6D0251D6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 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2394871-70DD-28E3-42BD-80B19D76C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33551"/>
            <a:ext cx="8596668" cy="4307812"/>
          </a:xfrm>
        </p:spPr>
        <p:txBody>
          <a:bodyPr/>
          <a:lstStyle/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Je kan stoornissen in het bewustzijn signaleren en hulp inschakelen</a:t>
            </a:r>
          </a:p>
          <a:p>
            <a:r>
              <a:rPr lang="nl-NL" dirty="0"/>
              <a:t>Je kan de verschillende stoornissen herkennen en hierop acteren </a:t>
            </a:r>
          </a:p>
          <a:p>
            <a:pPr lvl="1"/>
            <a:r>
              <a:rPr lang="nl-NL" dirty="0"/>
              <a:t>Onderkoeling</a:t>
            </a:r>
          </a:p>
          <a:p>
            <a:pPr lvl="1"/>
            <a:r>
              <a:rPr lang="nl-NL" dirty="0"/>
              <a:t>Oververhitting</a:t>
            </a:r>
          </a:p>
          <a:p>
            <a:pPr lvl="1"/>
            <a:r>
              <a:rPr lang="nl-NL" dirty="0"/>
              <a:t>Flauwte</a:t>
            </a:r>
          </a:p>
          <a:p>
            <a:pPr lvl="1"/>
            <a:r>
              <a:rPr lang="nl-NL" dirty="0"/>
              <a:t>Shock </a:t>
            </a:r>
          </a:p>
          <a:p>
            <a:pPr lvl="1"/>
            <a:r>
              <a:rPr lang="nl-NL" dirty="0"/>
              <a:t>Ernstige allergische reactie</a:t>
            </a:r>
          </a:p>
          <a:p>
            <a:pPr lvl="1"/>
            <a:r>
              <a:rPr lang="nl-NL" dirty="0"/>
              <a:t>Alcoholvergiftiging</a:t>
            </a:r>
          </a:p>
          <a:p>
            <a:pPr lvl="1"/>
            <a:r>
              <a:rPr lang="nl-NL" dirty="0"/>
              <a:t>Beroerte </a:t>
            </a:r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3069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72E570-DACB-86FA-898C-DF07C2B32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Bewustzijn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A5438D5-7DAB-2A18-2DEA-6C9F91D37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Bij bewustzijn</a:t>
            </a:r>
          </a:p>
          <a:p>
            <a:pPr lvl="1"/>
            <a:r>
              <a:rPr lang="nl-NL" dirty="0"/>
              <a:t>Iemand reageert goed op prikkels in zijn omgeving </a:t>
            </a:r>
          </a:p>
          <a:p>
            <a:pPr lvl="1"/>
            <a:r>
              <a:rPr lang="nl-NL" dirty="0"/>
              <a:t>Bv je vraagt iemand iets en je krijgt een antwoord dat past bij je vraag</a:t>
            </a:r>
          </a:p>
          <a:p>
            <a:r>
              <a:rPr lang="nl-NL" dirty="0"/>
              <a:t>Verminderd bewustzijn</a:t>
            </a:r>
          </a:p>
          <a:p>
            <a:pPr lvl="1"/>
            <a:r>
              <a:rPr lang="nl-NL" dirty="0"/>
              <a:t>Iemand reageert anders dan verwacht</a:t>
            </a:r>
          </a:p>
          <a:p>
            <a:pPr lvl="1"/>
            <a:r>
              <a:rPr lang="nl-NL" dirty="0"/>
              <a:t>Bv iemand staart voor zich uit, iemand geeft rare antwoorden</a:t>
            </a:r>
          </a:p>
          <a:p>
            <a:r>
              <a:rPr lang="nl-NL" dirty="0"/>
              <a:t>Bewusteloos</a:t>
            </a:r>
          </a:p>
          <a:p>
            <a:pPr lvl="1"/>
            <a:r>
              <a:rPr lang="nl-NL" dirty="0"/>
              <a:t>Iemand reageert niet meer op prikkels uit zijn omgeving</a:t>
            </a:r>
          </a:p>
          <a:p>
            <a:pPr lvl="1"/>
            <a:r>
              <a:rPr lang="nl-NL" dirty="0"/>
              <a:t>Bv met je vinger tegen iemand oog prikken geeft geen reactie, iemand reageert niet op vragen </a:t>
            </a:r>
          </a:p>
        </p:txBody>
      </p:sp>
      <p:pic>
        <p:nvPicPr>
          <p:cNvPr id="7172" name="Picture 4" descr="Alcoholvergiftiging - Wat is het en hoe te handelen?">
            <a:extLst>
              <a:ext uri="{FF2B5EF4-FFF2-40B4-BE49-F238E27FC236}">
                <a16:creationId xmlns:a16="http://schemas.microsoft.com/office/drawing/2014/main" id="{AC875B3E-8332-B828-D9D1-13FBB76A87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5938" y="4269451"/>
            <a:ext cx="2401093" cy="159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Top 4 activiteiten met vrienden op vriendendag | VakantieVeilingen">
            <a:extLst>
              <a:ext uri="{FF2B5EF4-FFF2-40B4-BE49-F238E27FC236}">
                <a16:creationId xmlns:a16="http://schemas.microsoft.com/office/drawing/2014/main" id="{7043A316-6AAE-10DB-3A66-A867CEE711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5939" y="393700"/>
            <a:ext cx="2401094" cy="160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8" name="Picture 10" descr="Een overzicht van alle dronken types die je ooit gaat tegenkomen">
            <a:extLst>
              <a:ext uri="{FF2B5EF4-FFF2-40B4-BE49-F238E27FC236}">
                <a16:creationId xmlns:a16="http://schemas.microsoft.com/office/drawing/2014/main" id="{3C80DE64-1514-A32C-DA17-6F3880100B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4002" y="2334750"/>
            <a:ext cx="2549330" cy="142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28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DEDADA-A2CB-F08F-DC7E-8CBF56D9C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Oorzaken van stoornissen in het bewustzijn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A69623B-BB7A-7086-AE13-1C791E6D9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Beroerte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Suikerziekte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Zuurstoftekort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Alcohol en drugs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Epilepsie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Vergiftiging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Hartstilstand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Hersenletsel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Hoofdletsel</a:t>
            </a:r>
          </a:p>
          <a:p>
            <a:endParaRPr lang="nl-NL" dirty="0"/>
          </a:p>
        </p:txBody>
      </p:sp>
      <p:pic>
        <p:nvPicPr>
          <p:cNvPr id="6148" name="Picture 4" descr="VERLIES VAN BEWUSTZIJN (SYNCOPE) | Hartwijzer | NVVC">
            <a:extLst>
              <a:ext uri="{FF2B5EF4-FFF2-40B4-BE49-F238E27FC236}">
                <a16:creationId xmlns:a16="http://schemas.microsoft.com/office/drawing/2014/main" id="{7ECB5538-61E5-5E5E-5032-0F721E2933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6638" y="4022062"/>
            <a:ext cx="3353895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9279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8D3CB4-714C-C277-9EC0-30E101BFD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Onderkoeling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EA4EBD-B460-4331-7365-0FDDF7BAF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Lichaamstemperatuur onder 35 graden </a:t>
            </a:r>
          </a:p>
          <a:p>
            <a:endParaRPr lang="nl-NL" dirty="0"/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AD8E2821-82C4-3D17-446C-4E573234A1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796233"/>
              </p:ext>
            </p:extLst>
          </p:nvPr>
        </p:nvGraphicFramePr>
        <p:xfrm>
          <a:off x="1574800" y="2910416"/>
          <a:ext cx="81280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97494378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7473560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Lichte onderkoeling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Ernstige onderkoeling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2882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Rillen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Rillen stopt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300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Koude, bleke, droge huid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Stijve spieren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678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Soms blauwe lippen, vingers of tenen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Soms blauwe lippen, vingers of tenen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836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Vermoeid en versuft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Dalend bewustzijn tot bewusteloos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666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Eerst snelle ademhaling en deze zwakt later af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Verminderde reflexen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263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Dalende hartslag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674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9415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AA3C9A-7D4A-2F5E-A781-CB0365166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Behandeling onderkoeling</a:t>
            </a:r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5ADAFCD2-3140-4FAE-6355-8D918BB02E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2454308"/>
              </p:ext>
            </p:extLst>
          </p:nvPr>
        </p:nvGraphicFramePr>
        <p:xfrm>
          <a:off x="763588" y="1579880"/>
          <a:ext cx="8596312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>
                  <a:extLst>
                    <a:ext uri="{9D8B030D-6E8A-4147-A177-3AD203B41FA5}">
                      <a16:colId xmlns:a16="http://schemas.microsoft.com/office/drawing/2014/main" val="1939852949"/>
                    </a:ext>
                  </a:extLst>
                </a:gridCol>
                <a:gridCol w="4298156">
                  <a:extLst>
                    <a:ext uri="{9D8B030D-6E8A-4147-A177-3AD203B41FA5}">
                      <a16:colId xmlns:a16="http://schemas.microsoft.com/office/drawing/2014/main" val="16448048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Lichte onderkoeling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Ernstige onderkoeling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296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Breng het slachtoffer naar een warme omgeving.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 je 112, zet je telefoon op luidspreker en volg de aanwijzingen van de centralist op.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134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Probeer of je het slachtoffer actief kan opwarmen met bijvoorbeeld een warme douche, warm drinken of een kruik.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Voorkom verdere afkoeling van het slachtoffer door deze af te dekken met dekens. Wikkel armen en benen afzonderlijk in.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1990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Wikkel het slachtoffer in een isolatiedeken. </a:t>
                      </a:r>
                      <a:r>
                        <a:rPr lang="nl-NL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Wikkel de deken met de zilveren kant naar het slachtoffer. </a:t>
                      </a:r>
                      <a:endParaRPr lang="nl-NL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Voorkom dat het slachtoffer onnodig beweegt. </a:t>
                      </a:r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58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 112 als het bewustzijn daalt.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Verwijder eventueel natte kleding. </a:t>
                      </a:r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434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Geef het slachtoffer geen eten of drinken.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6832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029112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1482</TotalTime>
  <Words>1308</Words>
  <Application>Microsoft Office PowerPoint</Application>
  <PresentationFormat>Breedbeeld</PresentationFormat>
  <Paragraphs>178</Paragraphs>
  <Slides>26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26</vt:i4>
      </vt:variant>
    </vt:vector>
  </HeadingPairs>
  <TitlesOfParts>
    <vt:vector size="31" baseType="lpstr">
      <vt:lpstr>Arial</vt:lpstr>
      <vt:lpstr>Courier New</vt:lpstr>
      <vt:lpstr>Trebuchet MS</vt:lpstr>
      <vt:lpstr>Wingdings 3</vt:lpstr>
      <vt:lpstr>Facet</vt:lpstr>
      <vt:lpstr>Voorkomen van ongevallen en EHBO</vt:lpstr>
      <vt:lpstr>Wat gaan we doen vandaag?</vt:lpstr>
      <vt:lpstr>Wat weten we nog? </vt:lpstr>
      <vt:lpstr>Bonusvraag</vt:lpstr>
      <vt:lpstr>Leerdoelen </vt:lpstr>
      <vt:lpstr>Bewustzijn </vt:lpstr>
      <vt:lpstr>Oorzaken van stoornissen in het bewustzijn </vt:lpstr>
      <vt:lpstr>Onderkoeling </vt:lpstr>
      <vt:lpstr>Behandeling onderkoeling</vt:lpstr>
      <vt:lpstr>Oververhitting </vt:lpstr>
      <vt:lpstr>Hoe behandel je oververhitting? </vt:lpstr>
      <vt:lpstr>Flauwte </vt:lpstr>
      <vt:lpstr>Behandeling flauwte</vt:lpstr>
      <vt:lpstr>5 minuten pauze </vt:lpstr>
      <vt:lpstr>Shock </vt:lpstr>
      <vt:lpstr>Behandeling shock</vt:lpstr>
      <vt:lpstr>Ernstige allergische reactie/anafylactische shock</vt:lpstr>
      <vt:lpstr>Behandeling ernstige allergische reactie</vt:lpstr>
      <vt:lpstr>PowerPoint-presentatie</vt:lpstr>
      <vt:lpstr>Alcoholvergiftiging (dronken)</vt:lpstr>
      <vt:lpstr>Hoe behandel je een alcoholvergiftiging? </vt:lpstr>
      <vt:lpstr>Beroerte </vt:lpstr>
      <vt:lpstr>Symptomen beroerte</vt:lpstr>
      <vt:lpstr>Opdracht </vt:lpstr>
      <vt:lpstr>Om te onthouden</vt:lpstr>
      <vt:lpstr>Huiswerk voor de volgende les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Voorkomen van ongevallen en EHBO</dc:title>
  <dc:creator>Marloes Kemna</dc:creator>
  <cp:lastModifiedBy>Marloes Kemna</cp:lastModifiedBy>
  <cp:revision>12</cp:revision>
  <dcterms:created xsi:type="dcterms:W3CDTF">2022-08-19T11:01:04Z</dcterms:created>
  <dcterms:modified xsi:type="dcterms:W3CDTF">2022-08-22T07:01:56Z</dcterms:modified>
</cp:coreProperties>
</file>